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7" r:id="rId18"/>
    <p:sldId id="274" r:id="rId19"/>
    <p:sldId id="275" r:id="rId20"/>
    <p:sldId id="276" r:id="rId21"/>
    <p:sldId id="270" r:id="rId22"/>
    <p:sldId id="271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/>
    <p:restoredTop sz="94697"/>
  </p:normalViewPr>
  <p:slideViewPr>
    <p:cSldViewPr snapToGrid="0">
      <p:cViewPr varScale="1">
        <p:scale>
          <a:sx n="99" d="100"/>
          <a:sy n="99" d="100"/>
        </p:scale>
        <p:origin x="2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E01E-81C9-FD06-BAE7-54AEA8B6F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BBE5D-D1BB-DC81-2F34-8C9B6710B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B8E4C-0C49-E645-4D0C-1A35E006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AE894-BC42-C856-3C63-9ECCDCBC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85258-0735-3F7D-96A7-D83F88A0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7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8DEF-96F6-2D9E-7B0B-90C346AD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74883-2451-6383-CB9E-C38BF3428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EEEAD-088E-E3D7-8E94-D1A19404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31833-DDBA-D6A6-648A-EACC341D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957D3-3AB8-C607-A93D-3AB12A33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6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CC1FE-32B1-B255-8558-9F16F5D01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E6135-EBF0-AF81-CAB6-16B9F968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C7CCD-E565-7FA0-0B68-DE84207E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0BD8-3BCF-8A22-6ED2-38C0C165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F41D9-87DF-9E0C-C3CE-A3DF1D9C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B94B-B756-8C17-AA18-C52FA27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E525-DA00-0FA7-A3C3-C3347498F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43CA2-8993-7448-5CFE-4AB8AA80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18F27-9435-BF0A-38AE-748A8B28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D3836-1C52-207D-E7D8-2CA092E6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3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699D-19AD-AFF1-9201-88A60EF4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56583-FB9E-0BA6-DACA-8AEA6751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B17AC-AC54-A17C-C874-C9D49BBE4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66808-41A0-703E-F7F8-CC775C9B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8D080-FD12-06A4-F58D-3EAB5C52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4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B99-5E46-52EE-B70D-087B1315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BC54-A813-BDAE-E81C-7D3E74EC1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86C76-7AD6-E928-D32C-3D90590EA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4F165-DEFD-F9AC-E566-F9D6231F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59CB6-09A8-7906-899C-BB4CD88F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FA33C-59ED-AD43-D321-971721D3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3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9D40-9F6A-8AAC-9341-07E9BF77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2CAE4-6CD0-6C2F-1C44-FCB615A7D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A837E-9486-D7BA-30D2-4AF51C229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5B1C2-5823-BABD-3780-060BDC568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F64C5-2DAC-97E1-E4FF-0F25EB8E0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B6FED-F681-B9C1-2B7E-1B4556D7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D799F7-0DD0-1CFA-6E0D-4DB1EFDF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8B4AA-1D89-3ECF-6165-D4B44742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52B3-2743-7F58-CF8B-5F2DE3C6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D770A-6B76-1035-1020-223135BA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2BC20-0A3F-21E8-70B6-432B1F32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81679-C2C2-6030-ED02-ADB5F6F3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F1D95-9BF1-4578-9EC4-B102D0B2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9492E-4003-5117-86AF-D57F1D7D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3A81-9F30-DC9E-7141-6C1F8E3B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3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ADE2-FC4F-B8EE-6AF4-56ECE19C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EF89C-4A30-77CF-23B0-67F9FBBAE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9A5BC-FA3A-C181-E181-A3385F357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C6CFE-AC48-EA6B-2C5B-2636C344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7E202-DB3C-0E5D-BDB1-50A43E40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24FF8-89B4-3B1A-B12A-0F1BE9DA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68C7-F758-268A-A767-9F7884D0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EDCB8-7BCC-3F7A-348D-A18572332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3E52-47AA-5B9A-0D03-020C26178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64C0-D0AB-5581-4B7D-96BD088E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1F253-8740-82C5-4584-F56D6571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17CE3-944E-B57D-40DB-7139EE5A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1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2A2AC9-9782-68A8-0BE2-2D6661672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FEEA7-95B9-B8A4-DAE2-6EF8636E3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E0F7F-4870-6C40-CB58-DE9E29A84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70578-B394-9645-B56F-85ECA5B94EA5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4B839-C778-627B-E4E6-0DC1EBD90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1F08-9C63-60EA-0874-74E16894D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54D0F-EC48-9040-92DA-5001B1C8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9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difference-between-primary-key-and-foreign-key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watch?v=fsG1XaZEa7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ypes-of-keys-in-relational-model-candidate-super-primary-alternate-and-foreig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8029-0D59-A42A-40EB-30AE2B3882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24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Designing Keys, Indexes and Constraints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84BA0-FBB9-B1E9-02A6-0EC3243503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4: Week2: RDBMS</a:t>
            </a:r>
          </a:p>
        </p:txBody>
      </p:sp>
    </p:spTree>
    <p:extLst>
      <p:ext uri="{BB962C8B-B14F-4D97-AF65-F5344CB8AC3E}">
        <p14:creationId xmlns:p14="http://schemas.microsoft.com/office/powerpoint/2010/main" val="414117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foreign key&#10;&#10;Description automatically generated with low confidence">
            <a:extLst>
              <a:ext uri="{FF2B5EF4-FFF2-40B4-BE49-F238E27FC236}">
                <a16:creationId xmlns:a16="http://schemas.microsoft.com/office/drawing/2014/main" id="{1878CBD9-A4A1-19A1-9CC6-1ADDFD242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71160" cy="4483831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71DD4795-CE95-CA12-6A5A-1488F106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60" y="723600"/>
            <a:ext cx="4763541" cy="270540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 with medium confidence">
            <a:extLst>
              <a:ext uri="{FF2B5EF4-FFF2-40B4-BE49-F238E27FC236}">
                <a16:creationId xmlns:a16="http://schemas.microsoft.com/office/drawing/2014/main" id="{5ACDDC20-7726-087B-C87F-19A4CB64F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371" y="3796700"/>
            <a:ext cx="1895712" cy="35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8D7B8-8CD0-517D-187A-7C5D74DD212E}"/>
              </a:ext>
            </a:extLst>
          </p:cNvPr>
          <p:cNvSpPr txBox="1"/>
          <p:nvPr/>
        </p:nvSpPr>
        <p:spPr>
          <a:xfrm>
            <a:off x="10070275" y="3325091"/>
            <a:ext cx="24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change will be made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CC206-05E7-8DC6-B8C1-7461588C65CC}"/>
              </a:ext>
            </a:extLst>
          </p:cNvPr>
          <p:cNvSpPr txBox="1"/>
          <p:nvPr/>
        </p:nvSpPr>
        <p:spPr>
          <a:xfrm>
            <a:off x="8383980" y="4231964"/>
            <a:ext cx="3550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Cascade: delete the related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child rows in the dependent table, or to set the values in the foreign key column of the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child table to null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2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ED97A71-5DA0-6AA8-F0D6-CDC68E5F5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16770"/>
              </p:ext>
            </p:extLst>
          </p:nvPr>
        </p:nvGraphicFramePr>
        <p:xfrm>
          <a:off x="623559" y="826820"/>
          <a:ext cx="11109262" cy="5229596"/>
        </p:xfrm>
        <a:graphic>
          <a:graphicData uri="http://schemas.openxmlformats.org/drawingml/2006/table">
            <a:tbl>
              <a:tblPr/>
              <a:tblGrid>
                <a:gridCol w="1078282">
                  <a:extLst>
                    <a:ext uri="{9D8B030D-6E8A-4147-A177-3AD203B41FA5}">
                      <a16:colId xmlns:a16="http://schemas.microsoft.com/office/drawing/2014/main" val="4106458035"/>
                    </a:ext>
                  </a:extLst>
                </a:gridCol>
                <a:gridCol w="4594342">
                  <a:extLst>
                    <a:ext uri="{9D8B030D-6E8A-4147-A177-3AD203B41FA5}">
                      <a16:colId xmlns:a16="http://schemas.microsoft.com/office/drawing/2014/main" val="1374519867"/>
                    </a:ext>
                  </a:extLst>
                </a:gridCol>
                <a:gridCol w="5436638">
                  <a:extLst>
                    <a:ext uri="{9D8B030D-6E8A-4147-A177-3AD203B41FA5}">
                      <a16:colId xmlns:a16="http://schemas.microsoft.com/office/drawing/2014/main" val="1498873134"/>
                    </a:ext>
                  </a:extLst>
                </a:gridCol>
              </a:tblGrid>
              <a:tr h="447700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400" b="1" dirty="0">
                          <a:solidFill>
                            <a:schemeClr val="bg1"/>
                          </a:solidFill>
                          <a:effectLst/>
                        </a:rPr>
                        <a:t>S.NO.</a:t>
                      </a:r>
                    </a:p>
                  </a:txBody>
                  <a:tcPr marL="34922" marR="34922" marT="87306" marB="87306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400" b="1">
                          <a:solidFill>
                            <a:schemeClr val="bg1"/>
                          </a:solidFill>
                          <a:effectLst/>
                        </a:rPr>
                        <a:t>PRIMARY KEY</a:t>
                      </a:r>
                    </a:p>
                  </a:txBody>
                  <a:tcPr marL="87306" marR="87306" marT="87306" marB="87306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400" b="1">
                          <a:solidFill>
                            <a:schemeClr val="bg1"/>
                          </a:solidFill>
                          <a:effectLst/>
                        </a:rPr>
                        <a:t>FOREIGN KEY</a:t>
                      </a:r>
                    </a:p>
                  </a:txBody>
                  <a:tcPr marL="87306" marR="87306" marT="87306" marB="87306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260113"/>
                  </a:ext>
                </a:extLst>
              </a:tr>
              <a:tr h="92282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 dirty="0">
                          <a:solidFill>
                            <a:schemeClr val="bg1"/>
                          </a:solidFill>
                          <a:effectLst/>
                        </a:rPr>
                        <a:t>A primary key is used to ensure data in the specific column is unique.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 dirty="0">
                          <a:solidFill>
                            <a:schemeClr val="bg1"/>
                          </a:solidFill>
                          <a:effectLst/>
                        </a:rPr>
                        <a:t>A foreign key is a column or group of columns in a relational database table that provides a link between data in two tables.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55367"/>
                  </a:ext>
                </a:extLst>
              </a:tr>
              <a:tr h="71309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It uniquely identifies a record in the relational database table.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It refers to the field in a table which is the primary key of another table.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857251"/>
                  </a:ext>
                </a:extLst>
              </a:tr>
              <a:tr h="71309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 dirty="0">
                          <a:solidFill>
                            <a:schemeClr val="bg1"/>
                          </a:solidFill>
                          <a:effectLst/>
                        </a:rPr>
                        <a:t>Only one primary key is allowed in a table.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Whereas more than one foreign key are allowed in a table.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8371"/>
                  </a:ext>
                </a:extLst>
              </a:tr>
              <a:tr h="71309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It is a combination of UNIQUE and Not Null constraints.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It can contain duplicate values and a table in a relational database.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261085"/>
                  </a:ext>
                </a:extLst>
              </a:tr>
              <a:tr h="50335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It does not allow NULL values.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It can also contain NULL values.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468462"/>
                  </a:ext>
                </a:extLst>
              </a:tr>
              <a:tr h="50335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Its value cannot be deleted from the parent table.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Its value can be deleted from the child table.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000750"/>
                  </a:ext>
                </a:extLst>
              </a:tr>
              <a:tr h="71309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>
                          <a:solidFill>
                            <a:schemeClr val="bg1"/>
                          </a:solidFill>
                          <a:effectLst/>
                        </a:rPr>
                        <a:t>It constraint can be implicitly defined on the temporary tables.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b="0" dirty="0">
                          <a:solidFill>
                            <a:schemeClr val="bg1"/>
                          </a:solidFill>
                          <a:effectLst/>
                        </a:rPr>
                        <a:t>It constraint cannot be defined on the local or global temporary tables.</a:t>
                      </a:r>
                    </a:p>
                  </a:txBody>
                  <a:tcPr marL="87306" marR="87306" marT="122229" marB="122229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0385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3E583C-01E3-2216-A622-5D9FEE3EDECE}"/>
              </a:ext>
            </a:extLst>
          </p:cNvPr>
          <p:cNvSpPr txBox="1"/>
          <p:nvPr/>
        </p:nvSpPr>
        <p:spPr>
          <a:xfrm>
            <a:off x="1089562" y="180489"/>
            <a:ext cx="6819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2"/>
              </a:rPr>
              <a:t>Difference between Primary Key and Foreign Key - GeeksforGeeks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3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57E8F7-B14E-9B7A-F30E-9D050513E23C}"/>
              </a:ext>
            </a:extLst>
          </p:cNvPr>
          <p:cNvSpPr txBox="1"/>
          <p:nvPr/>
        </p:nvSpPr>
        <p:spPr>
          <a:xfrm>
            <a:off x="403761" y="249382"/>
            <a:ext cx="1095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Indexing</a:t>
            </a: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7B86C2AB-C88E-5E52-B879-7E362FFF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98" y="449437"/>
            <a:ext cx="5181600" cy="2578100"/>
          </a:xfrm>
          <a:prstGeom prst="rect">
            <a:avLst/>
          </a:prstGeom>
        </p:spPr>
      </p:pic>
      <p:pic>
        <p:nvPicPr>
          <p:cNvPr id="6" name="Picture 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3CBAA024-C35B-B068-8B3A-7291649D6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106" y="3429000"/>
            <a:ext cx="6756400" cy="299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D1FC2-D7D8-9B3F-BC19-1B0B030255B7}"/>
              </a:ext>
            </a:extLst>
          </p:cNvPr>
          <p:cNvSpPr txBox="1"/>
          <p:nvPr/>
        </p:nvSpPr>
        <p:spPr>
          <a:xfrm>
            <a:off x="102920" y="866289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SQL Index |¦| Indexes in SQL |¦| Database Index - YouTube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2D255E3-FAF3-F908-EF8E-0D03E8A3E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5" y="1452418"/>
            <a:ext cx="3540248" cy="251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98E57BFD-4279-24FE-D5DD-2FB95526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2" y="590385"/>
            <a:ext cx="6184900" cy="927100"/>
          </a:xfrm>
          <a:prstGeom prst="rect">
            <a:avLst/>
          </a:prstGeom>
        </p:spPr>
      </p:pic>
      <p:pic>
        <p:nvPicPr>
          <p:cNvPr id="5" name="Picture 4" descr="A close up of words&#10;&#10;Description automatically generated with low confidence">
            <a:extLst>
              <a:ext uri="{FF2B5EF4-FFF2-40B4-BE49-F238E27FC236}">
                <a16:creationId xmlns:a16="http://schemas.microsoft.com/office/drawing/2014/main" id="{488BD0C2-BF3B-A067-0C87-12DE6767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52" y="2264806"/>
            <a:ext cx="7480300" cy="92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63DA7-8F09-A9A3-D780-2346C2F39BD2}"/>
              </a:ext>
            </a:extLst>
          </p:cNvPr>
          <p:cNvSpPr txBox="1"/>
          <p:nvPr/>
        </p:nvSpPr>
        <p:spPr>
          <a:xfrm>
            <a:off x="843148" y="4239491"/>
            <a:ext cx="5829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INDEX </a:t>
            </a:r>
            <a:r>
              <a:rPr lang="en-US" dirty="0"/>
              <a:t>table-</a:t>
            </a:r>
            <a:r>
              <a:rPr lang="en-US" dirty="0" err="1"/>
              <a:t>name_first</a:t>
            </a:r>
            <a:r>
              <a:rPr lang="en-US" dirty="0"/>
              <a:t>-</a:t>
            </a:r>
            <a:r>
              <a:rPr lang="en-US" dirty="0" err="1"/>
              <a:t>column_second-column_idx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ON</a:t>
            </a:r>
            <a:r>
              <a:rPr lang="en-US" dirty="0"/>
              <a:t> table-name(first-</a:t>
            </a:r>
            <a:r>
              <a:rPr lang="en-US" dirty="0" err="1"/>
              <a:t>column,last</a:t>
            </a:r>
            <a:r>
              <a:rPr lang="en-US" dirty="0"/>
              <a:t>-column)</a:t>
            </a:r>
          </a:p>
        </p:txBody>
      </p:sp>
    </p:spTree>
    <p:extLst>
      <p:ext uri="{BB962C8B-B14F-4D97-AF65-F5344CB8AC3E}">
        <p14:creationId xmlns:p14="http://schemas.microsoft.com/office/powerpoint/2010/main" val="4163239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CE41D4-6F35-7888-0BC2-0EAEC8AA8205}"/>
              </a:ext>
            </a:extLst>
          </p:cNvPr>
          <p:cNvSpPr txBox="1"/>
          <p:nvPr/>
        </p:nvSpPr>
        <p:spPr>
          <a:xfrm>
            <a:off x="190004" y="260060"/>
            <a:ext cx="2299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Normalization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CB5C2-3D51-DF11-DBED-8F05F8BBCD8D}"/>
              </a:ext>
            </a:extLst>
          </p:cNvPr>
          <p:cNvSpPr txBox="1"/>
          <p:nvPr/>
        </p:nvSpPr>
        <p:spPr>
          <a:xfrm>
            <a:off x="190004" y="1092530"/>
            <a:ext cx="118040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Normalization is the </a:t>
            </a:r>
            <a:r>
              <a:rPr lang="en-CA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process of organizing your data to reduce redundancy and inconsistency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, often by dividing larger tables into </a:t>
            </a:r>
            <a:r>
              <a:rPr lang="en-CA" b="0" i="0" u="sng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multiple related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tables.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Normalization helps </a:t>
            </a:r>
            <a:r>
              <a:rPr lang="en-CA" b="0" i="0" u="sng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speed up transactions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because you perform updates, additions, and deletes </a:t>
            </a:r>
            <a:r>
              <a:rPr lang="en-CA" b="0" i="0" u="sng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only once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on a normalized database.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dirty="0">
              <a:solidFill>
                <a:srgbClr val="333333"/>
              </a:solidFill>
              <a:latin typeface="Open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It </a:t>
            </a:r>
            <a:r>
              <a:rPr lang="en-CA" b="0" i="0" u="sng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also improves data integrity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because it reduces the chance of a change being made in one place but not in another.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</a:t>
            </a:r>
            <a:endParaRPr lang="en-CA" dirty="0">
              <a:solidFill>
                <a:srgbClr val="333333"/>
              </a:solidFill>
              <a:latin typeface="Open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As you begin the normalization process, it’s important to recognize that you focus on </a:t>
            </a:r>
            <a:r>
              <a:rPr lang="en-CA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normalizing each table until you reach the required normal form level.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b="1" dirty="0">
              <a:solidFill>
                <a:srgbClr val="333333"/>
              </a:solidFill>
              <a:latin typeface="Open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Normalization usually results in creating more tables, and once all the tables are normalized, you will have a normalized database.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299617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97E74A-EC0D-615F-FCD4-2527212F6FD6}"/>
              </a:ext>
            </a:extLst>
          </p:cNvPr>
          <p:cNvSpPr txBox="1"/>
          <p:nvPr/>
        </p:nvSpPr>
        <p:spPr>
          <a:xfrm>
            <a:off x="412668" y="373613"/>
            <a:ext cx="609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1NF: First Normal Form</a:t>
            </a:r>
          </a:p>
          <a:p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row must be 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cell must contain a single value</a:t>
            </a:r>
          </a:p>
        </p:txBody>
      </p:sp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4EFAD5-33E2-AE31-F611-8EEC1EC5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32" y="1603854"/>
            <a:ext cx="5765800" cy="300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5EC3C-2FED-83D2-6619-98F0C269185E}"/>
              </a:ext>
            </a:extLst>
          </p:cNvPr>
          <p:cNvSpPr txBox="1"/>
          <p:nvPr/>
        </p:nvSpPr>
        <p:spPr>
          <a:xfrm>
            <a:off x="0" y="4818851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Highlighted cell contains multiple values as a list which must be removed for 1F.</a:t>
            </a:r>
          </a:p>
        </p:txBody>
      </p:sp>
      <p:pic>
        <p:nvPicPr>
          <p:cNvPr id="8" name="Picture 7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4D67860-C5A8-12CB-E7E9-29A74427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70" y="1691446"/>
            <a:ext cx="5745176" cy="3009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046CBD-6919-3CF5-944F-A22383FD228E}"/>
              </a:ext>
            </a:extLst>
          </p:cNvPr>
          <p:cNvSpPr txBox="1"/>
          <p:nvPr/>
        </p:nvSpPr>
        <p:spPr>
          <a:xfrm>
            <a:off x="6264070" y="4818851"/>
            <a:ext cx="562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1NF can be done by splitting that list into 2 separate rows.</a:t>
            </a:r>
          </a:p>
        </p:txBody>
      </p:sp>
    </p:spTree>
    <p:extLst>
      <p:ext uri="{BB962C8B-B14F-4D97-AF65-F5344CB8AC3E}">
        <p14:creationId xmlns:p14="http://schemas.microsoft.com/office/powerpoint/2010/main" val="2777789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61342B-10E7-9E24-F4EF-6D3D402DA975}"/>
              </a:ext>
            </a:extLst>
          </p:cNvPr>
          <p:cNvSpPr txBox="1"/>
          <p:nvPr/>
        </p:nvSpPr>
        <p:spPr>
          <a:xfrm>
            <a:off x="261257" y="166255"/>
            <a:ext cx="9963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2NF : Second Normal Form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must be in 1NF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separate tables for sets of values that apply to multiple rows</a:t>
            </a:r>
          </a:p>
        </p:txBody>
      </p:sp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CFF7975-5680-194E-B787-E8F15D40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03" y="1316114"/>
            <a:ext cx="5874695" cy="3077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ABF70-7F86-285F-ECC8-DF7B9E9A4DB6}"/>
              </a:ext>
            </a:extLst>
          </p:cNvPr>
          <p:cNvSpPr txBox="1"/>
          <p:nvPr/>
        </p:nvSpPr>
        <p:spPr>
          <a:xfrm>
            <a:off x="261257" y="4572000"/>
            <a:ext cx="565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data duplication. ‘Format’ column has unique values, but rest of the vales are similar in highlighted 2 rows.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9A306-C2CA-6CC0-C77B-C260CF062AB5}"/>
              </a:ext>
            </a:extLst>
          </p:cNvPr>
          <p:cNvSpPr txBox="1"/>
          <p:nvPr/>
        </p:nvSpPr>
        <p:spPr>
          <a:xfrm>
            <a:off x="6368032" y="4655127"/>
            <a:ext cx="5562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1NF is satisfied here, but for 2NF, separate table has to be created which apply to multiple rows (with identical values) with FK.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0BB979-4053-DD4C-D029-14366238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7254"/>
            <a:ext cx="5987747" cy="293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0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61342B-10E7-9E24-F4EF-6D3D402DA975}"/>
              </a:ext>
            </a:extLst>
          </p:cNvPr>
          <p:cNvSpPr txBox="1"/>
          <p:nvPr/>
        </p:nvSpPr>
        <p:spPr>
          <a:xfrm>
            <a:off x="261257" y="166255"/>
            <a:ext cx="9963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3NF : Third Normal Form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must be in 1NF &amp; 2NF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columns that do not depend on the key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ABF70-7F86-285F-ECC8-DF7B9E9A4DB6}"/>
              </a:ext>
            </a:extLst>
          </p:cNvPr>
          <p:cNvSpPr txBox="1"/>
          <p:nvPr/>
        </p:nvSpPr>
        <p:spPr>
          <a:xfrm>
            <a:off x="261257" y="4572000"/>
            <a:ext cx="5652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where the book ships , does not depend on the </a:t>
            </a:r>
            <a:r>
              <a:rPr lang="en-US" dirty="0" err="1"/>
              <a:t>book_id</a:t>
            </a:r>
            <a:r>
              <a:rPr lang="en-US" dirty="0"/>
              <a:t>(FK) and it depends on the publisher.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9A306-C2CA-6CC0-C77B-C260CF062AB5}"/>
              </a:ext>
            </a:extLst>
          </p:cNvPr>
          <p:cNvSpPr txBox="1"/>
          <p:nvPr/>
        </p:nvSpPr>
        <p:spPr>
          <a:xfrm>
            <a:off x="6166473" y="4572000"/>
            <a:ext cx="556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</a:t>
            </a:r>
            <a:r>
              <a:rPr lang="en-US" dirty="0" err="1"/>
              <a:t>Ships_from</a:t>
            </a:r>
            <a:r>
              <a:rPr lang="en-US" dirty="0"/>
              <a:t>’ must be removed from the ‘book’ table and linked with the separate table of ‘publisher’ data.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D0CE2C5-DCD0-E748-C8A4-5CF2A2E0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78769"/>
            <a:ext cx="6058314" cy="2969549"/>
          </a:xfrm>
          <a:prstGeom prst="rect">
            <a:avLst/>
          </a:prstGeom>
        </p:spPr>
      </p:pic>
      <p:pic>
        <p:nvPicPr>
          <p:cNvPr id="9" name="Picture 8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FC0AABA0-5A35-F4CD-8152-D210FFCA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86" y="1447905"/>
            <a:ext cx="5917265" cy="29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79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9726F2A7-0522-8B83-6480-47404A88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378137"/>
            <a:ext cx="5921688" cy="2778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9FF4F-6A9E-9864-AE9B-EE8C12542CDC}"/>
              </a:ext>
            </a:extLst>
          </p:cNvPr>
          <p:cNvSpPr txBox="1"/>
          <p:nvPr/>
        </p:nvSpPr>
        <p:spPr>
          <a:xfrm>
            <a:off x="6336406" y="1712890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BCNF :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Boyce Codd Normal form ( An extension of 3NF)</a:t>
            </a:r>
            <a:endParaRPr lang="en-US" dirty="0"/>
          </a:p>
        </p:txBody>
      </p:sp>
      <p:pic>
        <p:nvPicPr>
          <p:cNvPr id="6" name="Picture 5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14AA451-7C86-14D5-7461-6DDA8215B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18" y="3519152"/>
            <a:ext cx="6412462" cy="305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95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D4EB6B9B-581D-D2B3-7EE2-5C119AE3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2" y="0"/>
            <a:ext cx="6852419" cy="4468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3D9FD-622B-ECA2-3106-BAF60E736FFA}"/>
              </a:ext>
            </a:extLst>
          </p:cNvPr>
          <p:cNvSpPr txBox="1"/>
          <p:nvPr/>
        </p:nvSpPr>
        <p:spPr>
          <a:xfrm>
            <a:off x="5654028" y="1389566"/>
            <a:ext cx="694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CA" sz="14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no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attribute participating in the primary key of a relation is allowed to accept</a:t>
            </a:r>
            <a:r>
              <a:rPr lang="en-CA" sz="14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NULL values.</a:t>
            </a:r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</a:t>
            </a:r>
            <a:endParaRPr lang="en-CA" sz="1400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CEB16-3BBD-B593-0F93-4FCBD0C002D3}"/>
              </a:ext>
            </a:extLst>
          </p:cNvPr>
          <p:cNvSpPr txBox="1"/>
          <p:nvPr/>
        </p:nvSpPr>
        <p:spPr>
          <a:xfrm>
            <a:off x="5904011" y="2439916"/>
            <a:ext cx="4645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refers to the correctness of the meaning of the data.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990F4-658E-D00F-64C5-50BA0EC89CB6}"/>
              </a:ext>
            </a:extLst>
          </p:cNvPr>
          <p:cNvSpPr txBox="1"/>
          <p:nvPr/>
        </p:nvSpPr>
        <p:spPr>
          <a:xfrm>
            <a:off x="6432331" y="1916696"/>
            <a:ext cx="5759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Defines relationships between tables and ensures that these relationships</a:t>
            </a:r>
          </a:p>
          <a:p>
            <a:pPr algn="l"/>
            <a:r>
              <a:rPr lang="en-CA" sz="1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remain valid.</a:t>
            </a:r>
            <a:endParaRPr lang="en-CA" sz="1400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82DECA-AB16-46DD-E380-C3B08C47420E}"/>
              </a:ext>
            </a:extLst>
          </p:cNvPr>
          <p:cNvSpPr txBox="1"/>
          <p:nvPr/>
        </p:nvSpPr>
        <p:spPr>
          <a:xfrm>
            <a:off x="3876541" y="2897746"/>
            <a:ext cx="479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Specifies permissible values for a given attribute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77206-261E-866F-2349-53BCB7486F04}"/>
              </a:ext>
            </a:extLst>
          </p:cNvPr>
          <p:cNvSpPr txBox="1"/>
          <p:nvPr/>
        </p:nvSpPr>
        <p:spPr>
          <a:xfrm>
            <a:off x="3593206" y="3267078"/>
            <a:ext cx="32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 values can not be NULL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DB61B-36AE-1B7E-0979-7031803D9A8C}"/>
              </a:ext>
            </a:extLst>
          </p:cNvPr>
          <p:cNvSpPr txBox="1"/>
          <p:nvPr/>
        </p:nvSpPr>
        <p:spPr>
          <a:xfrm>
            <a:off x="3709115" y="3786389"/>
            <a:ext cx="409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 the values accepted by an attribute</a:t>
            </a:r>
          </a:p>
        </p:txBody>
      </p:sp>
    </p:spTree>
    <p:extLst>
      <p:ext uri="{BB962C8B-B14F-4D97-AF65-F5344CB8AC3E}">
        <p14:creationId xmlns:p14="http://schemas.microsoft.com/office/powerpoint/2010/main" val="13073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054F175-949A-48A8-E7A0-863D1787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72" y="528040"/>
            <a:ext cx="5181600" cy="264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3FBFB-8541-9CF9-4C90-33011A25E360}"/>
              </a:ext>
            </a:extLst>
          </p:cNvPr>
          <p:cNvSpPr txBox="1"/>
          <p:nvPr/>
        </p:nvSpPr>
        <p:spPr>
          <a:xfrm>
            <a:off x="252474" y="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Database Objects &amp; Hierarchy (Including Schemas)</a:t>
            </a:r>
            <a:endParaRPr lang="en-US" dirty="0"/>
          </a:p>
        </p:txBody>
      </p:sp>
      <p:pic>
        <p:nvPicPr>
          <p:cNvPr id="6" name="Picture 5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21B7AE54-17CD-F64F-AEDF-0F1053D70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8613"/>
            <a:ext cx="7315200" cy="3549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C82CB1-31A0-E8CB-858A-C8DF4C7E05FA}"/>
              </a:ext>
            </a:extLst>
          </p:cNvPr>
          <p:cNvSpPr txBox="1"/>
          <p:nvPr/>
        </p:nvSpPr>
        <p:spPr>
          <a:xfrm>
            <a:off x="7343775" y="369332"/>
            <a:ext cx="94083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Instances: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an instance, a single way of organizing the database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and everything it contains. You can create more than 1 instance.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Database: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Many </a:t>
            </a:r>
            <a:r>
              <a:rPr lang="en-CA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RDBMSes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permit more than one database within a single instance</a:t>
            </a:r>
            <a:endParaRPr lang="en-US" dirty="0"/>
          </a:p>
          <a:p>
            <a:endParaRPr lang="en-US" dirty="0"/>
          </a:p>
          <a:p>
            <a:pPr algn="l"/>
            <a:r>
              <a:rPr lang="en-US" dirty="0"/>
              <a:t>Schema: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will generally find at least one schema at some level in the hierarchy. A schema is a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logical grouping of objects within a database. Schemas define how database objects are named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and prevent ambiguous references.. </a:t>
            </a:r>
            <a:endParaRPr lang="en-CA" dirty="0">
              <a:solidFill>
                <a:srgbClr val="333333"/>
              </a:solidFill>
              <a:latin typeface="OpenSans"/>
            </a:endParaRPr>
          </a:p>
          <a:p>
            <a:pPr algn="l"/>
            <a:endParaRPr lang="en-US" dirty="0"/>
          </a:p>
          <a:p>
            <a:pPr algn="l"/>
            <a:r>
              <a:rPr lang="en-US" dirty="0"/>
              <a:t>Database Objects: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Some RDBMSs consider the schema a parent object of a database,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and others consider it a database object. Within a schema are the database objects,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including tables, constraints, and indexes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459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8E9EAFA-9F60-D50D-E13F-8C9C4733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345053" cy="2768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5F3F7-4F4A-FFB7-0C9B-81DE75711296}"/>
              </a:ext>
            </a:extLst>
          </p:cNvPr>
          <p:cNvSpPr txBox="1"/>
          <p:nvPr/>
        </p:nvSpPr>
        <p:spPr>
          <a:xfrm>
            <a:off x="5123077" y="1384479"/>
            <a:ext cx="706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value of ‘city’, there is some garbage value which is not accepted.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38BEE8E-A11A-9B43-E001-19C1664E0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4965"/>
            <a:ext cx="4971246" cy="2368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1CC1D-4973-1E23-4065-0AE9244A11DB}"/>
              </a:ext>
            </a:extLst>
          </p:cNvPr>
          <p:cNvSpPr txBox="1"/>
          <p:nvPr/>
        </p:nvSpPr>
        <p:spPr>
          <a:xfrm>
            <a:off x="5123077" y="3025576"/>
            <a:ext cx="6944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the relation Author, the attribute Country must contain a two-letter country code, such as CA for Canada, or IN for India. </a:t>
            </a:r>
          </a:p>
          <a:p>
            <a:pPr algn="l"/>
            <a:endParaRPr lang="en-CA" b="0" i="0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number value of 34 is entered for the Country attribute instead of a two-letter country code, the value 34 does not having any meaning.</a:t>
            </a:r>
            <a:endParaRPr lang="en-CA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D310FE6-1A6B-5C14-E7E8-326631B61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481" y="4419702"/>
            <a:ext cx="5067837" cy="2438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DC7B47-9534-87F5-BC57-3BEEECE0091F}"/>
              </a:ext>
            </a:extLst>
          </p:cNvPr>
          <p:cNvSpPr txBox="1"/>
          <p:nvPr/>
        </p:nvSpPr>
        <p:spPr>
          <a:xfrm>
            <a:off x="2322944" y="5774669"/>
            <a:ext cx="335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for the cell can not be NULL</a:t>
            </a:r>
          </a:p>
        </p:txBody>
      </p:sp>
    </p:spTree>
    <p:extLst>
      <p:ext uri="{BB962C8B-B14F-4D97-AF65-F5344CB8AC3E}">
        <p14:creationId xmlns:p14="http://schemas.microsoft.com/office/powerpoint/2010/main" val="1674523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3363F9E-071C-5427-7060-B1491D95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203" y="3069567"/>
            <a:ext cx="7772400" cy="3788433"/>
          </a:xfrm>
          <a:prstGeom prst="rect">
            <a:avLst/>
          </a:prstGeom>
        </p:spPr>
      </p:pic>
      <p:pic>
        <p:nvPicPr>
          <p:cNvPr id="5" name="Picture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B2091E05-1478-0598-6578-CEC8F1A3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708"/>
            <a:ext cx="6349285" cy="2956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101F2-6D19-5496-07BF-AC412BD09BC4}"/>
              </a:ext>
            </a:extLst>
          </p:cNvPr>
          <p:cNvSpPr txBox="1"/>
          <p:nvPr/>
        </p:nvSpPr>
        <p:spPr>
          <a:xfrm>
            <a:off x="6516710" y="515155"/>
            <a:ext cx="556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 publication year can not be greater than the current year.</a:t>
            </a:r>
          </a:p>
        </p:txBody>
      </p:sp>
    </p:spTree>
    <p:extLst>
      <p:ext uri="{BB962C8B-B14F-4D97-AF65-F5344CB8AC3E}">
        <p14:creationId xmlns:p14="http://schemas.microsoft.com/office/powerpoint/2010/main" val="1881097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1F6EAC-8369-1056-CE75-0DA2BDF0AE61}"/>
              </a:ext>
            </a:extLst>
          </p:cNvPr>
          <p:cNvSpPr txBox="1"/>
          <p:nvPr/>
        </p:nvSpPr>
        <p:spPr>
          <a:xfrm>
            <a:off x="90152" y="0"/>
            <a:ext cx="1187432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 i="0" u="sng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Summary &amp; Highlights</a:t>
            </a:r>
          </a:p>
          <a:p>
            <a:pPr algn="l"/>
            <a:endParaRPr lang="en-CA" b="1" u="sng" dirty="0">
              <a:solidFill>
                <a:srgbClr val="FF0000"/>
              </a:solidFill>
              <a:latin typeface="Source Sans Pro" panose="020B0503030403020204" pitchFamily="34" charset="0"/>
            </a:endParaRP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objects in a Relational Database Management System (RDBMS) object hierarchy include:</a:t>
            </a:r>
          </a:p>
          <a:p>
            <a:pPr algn="l"/>
            <a:endParaRPr lang="en-CA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1" i="0" dirty="0">
                <a:solidFill>
                  <a:srgbClr val="1F1F1F"/>
                </a:solidFill>
                <a:effectLst/>
                <a:latin typeface="unset"/>
              </a:rPr>
              <a:t>Instances.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This is a logical boundary for a database or set of databases where you organize and isolate database objects and set configuration parameters.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1" i="0" dirty="0">
                <a:solidFill>
                  <a:srgbClr val="1F1F1F"/>
                </a:solidFill>
                <a:effectLst/>
                <a:latin typeface="unset"/>
              </a:rPr>
              <a:t>Relational databases.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This is a set of objects used to store, manage, and access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1" i="0" dirty="0">
                <a:solidFill>
                  <a:srgbClr val="1F1F1F"/>
                </a:solidFill>
                <a:effectLst/>
                <a:latin typeface="unset"/>
              </a:rPr>
              <a:t>Schemas.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 user or system schema is a logical grouping of tables, views, nicknames, triggers, functions, packages, and other database objects. Schemas provide naming contexts so that you can distinguish between objects with the same name.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1" i="0" dirty="0">
                <a:solidFill>
                  <a:srgbClr val="1F1F1F"/>
                </a:solidFill>
                <a:effectLst/>
                <a:latin typeface="unset"/>
              </a:rPr>
              <a:t>Database partitions.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can split very large tables across multiple partitions to improve performance.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1" i="0" dirty="0">
                <a:solidFill>
                  <a:srgbClr val="1F1F1F"/>
                </a:solidFill>
                <a:effectLst/>
                <a:latin typeface="unset"/>
              </a:rPr>
              <a:t>Database objects.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Database objects are the items that exist within the database, such as tables, constraints, indexes, views, and aliases.</a:t>
            </a:r>
          </a:p>
          <a:p>
            <a:pPr algn="l"/>
            <a:endParaRPr lang="en-CA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Primary key and Foreign Keys have several uses:</a:t>
            </a:r>
          </a:p>
          <a:p>
            <a:pPr algn="l"/>
            <a:endParaRPr lang="en-CA" b="1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Primary keys enforce uniqueness of rows in a table, whereas Foreign keys are columns in a table that contain the same information as the primary key in another table.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can use primary and foreign keys to create relationships between tables. Relationships between tables reduce redundant data and improve data integrity.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Indexes provide ordered pointers to rows in tables and can improve the performance of SELECT queries, but can decrease the performance of INSERT, UPDATE, and DELETE queries.</a:t>
            </a:r>
          </a:p>
        </p:txBody>
      </p:sp>
    </p:spTree>
    <p:extLst>
      <p:ext uri="{BB962C8B-B14F-4D97-AF65-F5344CB8AC3E}">
        <p14:creationId xmlns:p14="http://schemas.microsoft.com/office/powerpoint/2010/main" val="280098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17B777-6982-E7F3-9643-1E323B028B3A}"/>
              </a:ext>
            </a:extLst>
          </p:cNvPr>
          <p:cNvSpPr txBox="1"/>
          <p:nvPr/>
        </p:nvSpPr>
        <p:spPr>
          <a:xfrm>
            <a:off x="244698" y="616064"/>
            <a:ext cx="116167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CA" sz="18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sz="180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Normalization reduces redundancy and increases consistency of data. There are two forms of normalization:</a:t>
            </a:r>
          </a:p>
          <a:p>
            <a:pPr algn="l"/>
            <a:endParaRPr lang="en-CA" sz="180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800" b="1" i="0" dirty="0">
                <a:solidFill>
                  <a:srgbClr val="1F1F1F"/>
                </a:solidFill>
                <a:effectLst/>
                <a:latin typeface="unset"/>
              </a:rPr>
              <a:t>First normal form (1NF).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In this form, the table contains only single values and has no repeating groups.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800" b="1" i="0" dirty="0">
                <a:solidFill>
                  <a:srgbClr val="1F1F1F"/>
                </a:solidFill>
                <a:effectLst/>
                <a:latin typeface="unset"/>
              </a:rPr>
              <a:t>Second normal form (2NF). 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This form splits data into multiple tables to reduce redundancy.</a:t>
            </a:r>
          </a:p>
          <a:p>
            <a:pPr algn="l"/>
            <a:endParaRPr lang="en-CA" sz="18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can define six relational model constraints:</a:t>
            </a:r>
          </a:p>
          <a:p>
            <a:pPr algn="l"/>
            <a:endParaRPr lang="en-CA" sz="18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800" b="1" i="0" dirty="0">
                <a:solidFill>
                  <a:srgbClr val="1F1F1F"/>
                </a:solidFill>
                <a:effectLst/>
                <a:latin typeface="unset"/>
              </a:rPr>
              <a:t>Entity integrity constraint. 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Ensures that the primary key is a unique value that identifies each tuple (or row.)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800" b="1" i="0" dirty="0">
                <a:solidFill>
                  <a:srgbClr val="1F1F1F"/>
                </a:solidFill>
                <a:effectLst/>
                <a:latin typeface="unset"/>
              </a:rPr>
              <a:t>Referential integrity constraint. 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Defines relationships between tables.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800" b="1" i="0" dirty="0">
                <a:solidFill>
                  <a:srgbClr val="1F1F1F"/>
                </a:solidFill>
                <a:effectLst/>
                <a:latin typeface="unset"/>
              </a:rPr>
              <a:t>Semantic integrity constraint.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Refers to the correctness of the meaning of the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800" b="1" i="0" dirty="0">
                <a:solidFill>
                  <a:srgbClr val="1F1F1F"/>
                </a:solidFill>
                <a:effectLst/>
                <a:latin typeface="unset"/>
              </a:rPr>
              <a:t>Domain constraint. 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Specifies the permissible values for a given attribute.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800" b="1" i="0" dirty="0">
                <a:solidFill>
                  <a:srgbClr val="1F1F1F"/>
                </a:solidFill>
                <a:effectLst/>
                <a:latin typeface="unset"/>
              </a:rPr>
              <a:t>Null constraint.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Specifies that attribute values cannot be null.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800" b="1" i="0" dirty="0">
                <a:solidFill>
                  <a:srgbClr val="1F1F1F"/>
                </a:solidFill>
                <a:effectLst/>
                <a:latin typeface="unset"/>
              </a:rPr>
              <a:t>Check constraint.</a:t>
            </a:r>
            <a:r>
              <a:rPr lang="en-CA" sz="18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Limits the values that are accepted by an attribute.</a:t>
            </a:r>
          </a:p>
        </p:txBody>
      </p:sp>
    </p:spTree>
    <p:extLst>
      <p:ext uri="{BB962C8B-B14F-4D97-AF65-F5344CB8AC3E}">
        <p14:creationId xmlns:p14="http://schemas.microsoft.com/office/powerpoint/2010/main" val="288936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47F504-AEC0-A27A-651B-B7B06DB3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8" y="180563"/>
            <a:ext cx="9371821" cy="49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9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il spring, spring, screenshot&#10;&#10;Description automatically generated">
            <a:extLst>
              <a:ext uri="{FF2B5EF4-FFF2-40B4-BE49-F238E27FC236}">
                <a16:creationId xmlns:a16="http://schemas.microsoft.com/office/drawing/2014/main" id="{8D34CAA0-AA93-911B-A326-5D549F25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49" y="1092200"/>
            <a:ext cx="9407525" cy="41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2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978DCA4-0A20-E257-C24D-40D74BC0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814388"/>
            <a:ext cx="9715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DCA3BA86-7778-1109-A29C-E52589098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635000"/>
            <a:ext cx="9281621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3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D6F2A00B-9F9D-51B5-A18A-B59CAFE9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504825"/>
            <a:ext cx="9488078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2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4DF6CF9-8F55-1FFD-77FE-AF3E0D65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3" y="578366"/>
            <a:ext cx="11372044" cy="5735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8D46E-8099-34F9-C1D3-FB09AC153FD3}"/>
              </a:ext>
            </a:extLst>
          </p:cNvPr>
          <p:cNvSpPr txBox="1"/>
          <p:nvPr/>
        </p:nvSpPr>
        <p:spPr>
          <a:xfrm>
            <a:off x="2143125" y="5915025"/>
            <a:ext cx="451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as Tables, Constraints, Views and Aliases.</a:t>
            </a:r>
          </a:p>
        </p:txBody>
      </p:sp>
    </p:spTree>
    <p:extLst>
      <p:ext uri="{BB962C8B-B14F-4D97-AF65-F5344CB8AC3E}">
        <p14:creationId xmlns:p14="http://schemas.microsoft.com/office/powerpoint/2010/main" val="177279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FE724B-556E-5F29-28DD-7CFD9BD95246}"/>
              </a:ext>
            </a:extLst>
          </p:cNvPr>
          <p:cNvSpPr txBox="1"/>
          <p:nvPr/>
        </p:nvSpPr>
        <p:spPr>
          <a:xfrm>
            <a:off x="237507" y="356259"/>
            <a:ext cx="2891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Primary Keys &amp; Foreign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624F1-9B71-C814-ADCE-0B2E053C9873}"/>
              </a:ext>
            </a:extLst>
          </p:cNvPr>
          <p:cNvSpPr txBox="1"/>
          <p:nvPr/>
        </p:nvSpPr>
        <p:spPr>
          <a:xfrm>
            <a:off x="237507" y="878774"/>
            <a:ext cx="3260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primary &amp; foreign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primary &amp; foreign keys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F867EC-0833-4505-C546-D7D14502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7" y="2601618"/>
            <a:ext cx="4476997" cy="336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D132BB-70D6-013F-F218-C979A03210F0}"/>
              </a:ext>
            </a:extLst>
          </p:cNvPr>
          <p:cNvSpPr txBox="1"/>
          <p:nvPr/>
        </p:nvSpPr>
        <p:spPr>
          <a:xfrm>
            <a:off x="3497758" y="3218213"/>
            <a:ext cx="1487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PK</a:t>
            </a:r>
          </a:p>
          <a:p>
            <a:r>
              <a:rPr lang="en-US" dirty="0"/>
              <a:t> for new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91ADA-9786-527D-5204-0E64C7FBEC4E}"/>
              </a:ext>
            </a:extLst>
          </p:cNvPr>
          <p:cNvSpPr txBox="1"/>
          <p:nvPr/>
        </p:nvSpPr>
        <p:spPr>
          <a:xfrm>
            <a:off x="3497758" y="5082639"/>
            <a:ext cx="1721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PK </a:t>
            </a:r>
          </a:p>
          <a:p>
            <a:r>
              <a:rPr lang="en-US" dirty="0"/>
              <a:t>on existing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F178E-40C0-C30E-DC67-9B1DDD965272}"/>
              </a:ext>
            </a:extLst>
          </p:cNvPr>
          <p:cNvSpPr txBox="1"/>
          <p:nvPr/>
        </p:nvSpPr>
        <p:spPr>
          <a:xfrm>
            <a:off x="5218870" y="292407"/>
            <a:ext cx="65852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1200" b="1" i="0" u="sng" dirty="0">
                <a:effectLst/>
                <a:latin typeface="Nunito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Primary Key</a:t>
            </a:r>
            <a:r>
              <a:rPr lang="en-CA" sz="1200" b="1" i="0" dirty="0">
                <a:effectLst/>
                <a:latin typeface="Nunito" panose="020F0502020204030204" pitchFamily="34" charset="0"/>
              </a:rPr>
              <a:t>:</a:t>
            </a:r>
            <a:r>
              <a:rPr lang="en-CA" sz="1200" b="0" i="0" dirty="0">
                <a:effectLst/>
                <a:latin typeface="Nunito" panose="020F0502020204030204" pitchFamily="34" charset="0"/>
              </a:rPr>
              <a:t> A primary key is used to ensure that data in the </a:t>
            </a:r>
            <a:r>
              <a:rPr lang="en-CA" sz="1200" b="1" i="0" dirty="0">
                <a:effectLst/>
                <a:latin typeface="Nunito" panose="020F0502020204030204" pitchFamily="34" charset="0"/>
              </a:rPr>
              <a:t>specific column is unique</a:t>
            </a:r>
            <a:r>
              <a:rPr lang="en-CA" sz="1200" b="0" i="0" dirty="0">
                <a:effectLst/>
                <a:latin typeface="Nunito" panose="020F0502020204030204" pitchFamily="34" charset="0"/>
              </a:rPr>
              <a:t>. A column cannot have NULL values. It is either an existing table column or a column that is specifically generated by the database according to a defined sequence. </a:t>
            </a:r>
          </a:p>
          <a:p>
            <a:pPr algn="l" fontAlgn="base"/>
            <a:endParaRPr lang="en-CA" sz="1200" b="0" i="0" dirty="0">
              <a:effectLst/>
              <a:latin typeface="Nunito" panose="020F0502020204030204" pitchFamily="34" charset="0"/>
            </a:endParaRPr>
          </a:p>
          <a:p>
            <a:pPr algn="l" fontAlgn="base"/>
            <a:r>
              <a:rPr lang="en-CA" sz="1200" b="1" i="0" dirty="0">
                <a:effectLst/>
                <a:latin typeface="Nunito" panose="020F0502020204030204" pitchFamily="34" charset="0"/>
              </a:rPr>
              <a:t>Example:</a:t>
            </a:r>
            <a:r>
              <a:rPr lang="en-CA" sz="1200" b="0" i="0" dirty="0">
                <a:effectLst/>
                <a:latin typeface="Nunito" panose="020F0502020204030204" pitchFamily="34" charset="0"/>
              </a:rPr>
              <a:t> Refer the figure – </a:t>
            </a:r>
            <a:br>
              <a:rPr lang="en-CA" sz="1200" b="0" i="0" dirty="0">
                <a:effectLst/>
                <a:latin typeface="Nunito" panose="020F0502020204030204" pitchFamily="34" charset="0"/>
              </a:rPr>
            </a:br>
            <a:r>
              <a:rPr lang="en-CA" sz="1200" b="0" i="0" dirty="0">
                <a:effectLst/>
                <a:latin typeface="Nunito" panose="020F0502020204030204" pitchFamily="34" charset="0"/>
              </a:rPr>
              <a:t>STUD_NO, as well as STUD_PHONE both, are candidate keys for relation STUDENT but STUD_NO can be chosen as the primary key (only one out of many candidate keys). </a:t>
            </a:r>
          </a:p>
          <a:p>
            <a:pPr algn="l" fontAlgn="base"/>
            <a:endParaRPr lang="en-CA" sz="1200" b="1" i="0" u="sng" dirty="0">
              <a:effectLst/>
              <a:latin typeface="Nunito" panose="020F050202020403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 fontAlgn="base"/>
            <a:r>
              <a:rPr lang="en-CA" sz="1200" b="1" i="0" u="sng" dirty="0">
                <a:effectLst/>
                <a:latin typeface="Nunito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Foreign Key</a:t>
            </a:r>
            <a:r>
              <a:rPr lang="en-CA" sz="1200" b="1" i="0" dirty="0">
                <a:effectLst/>
                <a:latin typeface="Nunito" panose="020F0502020204030204" pitchFamily="34" charset="0"/>
              </a:rPr>
              <a:t>:</a:t>
            </a:r>
            <a:r>
              <a:rPr lang="en-CA" sz="1200" b="0" i="0" dirty="0">
                <a:effectLst/>
                <a:latin typeface="Nunito" panose="020F0502020204030204" pitchFamily="34" charset="0"/>
              </a:rPr>
              <a:t> </a:t>
            </a:r>
            <a:br>
              <a:rPr lang="en-CA" sz="1200" b="0" i="0" dirty="0">
                <a:effectLst/>
                <a:latin typeface="Nunito" panose="020F0502020204030204" pitchFamily="34" charset="0"/>
              </a:rPr>
            </a:br>
            <a:r>
              <a:rPr lang="en-CA" sz="1200" b="0" i="0" dirty="0">
                <a:effectLst/>
                <a:latin typeface="Nunito" panose="020F0502020204030204" pitchFamily="34" charset="0"/>
              </a:rPr>
              <a:t>A foreign key is a column or group of columns in a relational database table that provides a </a:t>
            </a:r>
            <a:r>
              <a:rPr lang="en-CA" sz="1200" b="1" i="0" dirty="0">
                <a:effectLst/>
                <a:latin typeface="Nunito" panose="020F0502020204030204" pitchFamily="34" charset="0"/>
              </a:rPr>
              <a:t>link between data in two tables</a:t>
            </a:r>
            <a:r>
              <a:rPr lang="en-CA" sz="1200" b="0" i="0" dirty="0">
                <a:effectLst/>
                <a:latin typeface="Nunito" panose="020F0502020204030204" pitchFamily="34" charset="0"/>
              </a:rPr>
              <a:t>. It is a column (or columns) that references a column (most often the primary key) of another table. </a:t>
            </a:r>
          </a:p>
          <a:p>
            <a:pPr algn="l" fontAlgn="base"/>
            <a:endParaRPr lang="en-CA" sz="1200" b="1" i="0" dirty="0">
              <a:effectLst/>
              <a:latin typeface="Nunito" panose="020F0502020204030204" pitchFamily="34" charset="0"/>
            </a:endParaRPr>
          </a:p>
          <a:p>
            <a:pPr algn="l" fontAlgn="base"/>
            <a:r>
              <a:rPr lang="en-CA" sz="1200" b="1" i="0" dirty="0">
                <a:effectLst/>
                <a:latin typeface="Nunito" panose="020F0502020204030204" pitchFamily="34" charset="0"/>
              </a:rPr>
              <a:t>Example:</a:t>
            </a:r>
            <a:r>
              <a:rPr lang="en-CA" sz="1200" b="0" i="0" dirty="0">
                <a:effectLst/>
                <a:latin typeface="Nunito" panose="020F0502020204030204" pitchFamily="34" charset="0"/>
              </a:rPr>
              <a:t> Refer the figure – </a:t>
            </a:r>
            <a:br>
              <a:rPr lang="en-CA" sz="1200" b="0" i="0" dirty="0">
                <a:effectLst/>
                <a:latin typeface="Nunito" panose="020F0502020204030204" pitchFamily="34" charset="0"/>
              </a:rPr>
            </a:br>
            <a:r>
              <a:rPr lang="en-CA" sz="1200" b="0" i="0" dirty="0">
                <a:effectLst/>
                <a:latin typeface="Nunito" panose="020F0502020204030204" pitchFamily="34" charset="0"/>
              </a:rPr>
              <a:t>STUD_NO in STUDENT_COURSE is a foreign key to STUD_NO in STUDENT relation. 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4729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1471</Words>
  <Application>Microsoft Macintosh PowerPoint</Application>
  <PresentationFormat>Widescreen</PresentationFormat>
  <Paragraphs>136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Nunito</vt:lpstr>
      <vt:lpstr>OpenSans</vt:lpstr>
      <vt:lpstr>Source Sans Pro</vt:lpstr>
      <vt:lpstr>Times New Roman</vt:lpstr>
      <vt:lpstr>unset</vt:lpstr>
      <vt:lpstr>Office Theme</vt:lpstr>
      <vt:lpstr>Designing Keys, Indexes and Constraints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 Shah</dc:creator>
  <cp:lastModifiedBy>Smit Shah</cp:lastModifiedBy>
  <cp:revision>6</cp:revision>
  <dcterms:created xsi:type="dcterms:W3CDTF">2023-05-06T23:06:08Z</dcterms:created>
  <dcterms:modified xsi:type="dcterms:W3CDTF">2023-05-07T16:00:57Z</dcterms:modified>
</cp:coreProperties>
</file>